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Montserrat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D96D19A-C8AE-4C31-AD66-C44E808E3CB8}">
  <a:tblStyle styleId="{1D96D19A-C8AE-4C31-AD66-C44E808E3C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-regular.fntdata"/><Relationship Id="rId47" Type="http://schemas.openxmlformats.org/officeDocument/2006/relationships/slide" Target="slides/slide41.xml"/><Relationship Id="rId49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5.xml"/><Relationship Id="rId55" Type="http://schemas.openxmlformats.org/officeDocument/2006/relationships/font" Target="fonts/Lato-boldItalic.fntdata"/><Relationship Id="rId10" Type="http://schemas.openxmlformats.org/officeDocument/2006/relationships/slide" Target="slides/slide4.xml"/><Relationship Id="rId54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a06f5856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a06f5856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a06f5856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a06f5856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77720826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7772082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831d2981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831d2981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77720826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77720826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a3e9ad16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a3e9ad16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777208267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77720826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77720826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77720826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77720826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77720826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77720826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77720826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6f919934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6f9199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77720826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77720826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777208267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77720826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a26e8b2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a26e8b2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8d2f0926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8d2f0926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77720826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77720826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a26e8b2a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a26e8b2a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a3e9ad1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a3e9ad1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a3e9ad16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a3e9ad16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a3e9ad16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a3e9ad16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a540b759c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a540b759c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6f91993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6f919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a540b759c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a540b759c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a71c8732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a71c8732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a540b759c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a540b759c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a540b759c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a540b759c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8415fb79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8415fb79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a540b759c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a540b759c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5a540b759c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5a540b759c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a71c873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a71c873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a71c873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a71c873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a71c8732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a71c8732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6f919934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6f919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a71c8732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a71c8732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8bc3804a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8bc3804a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6f919934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6f91993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a06f5856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a06f5856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831d29812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831d2981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8d2f0926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8d2f0926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a06f5856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a06f5856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57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2.png"/><Relationship Id="rId13" Type="http://schemas.openxmlformats.org/officeDocument/2006/relationships/image" Target="../media/image24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0.jpg"/><Relationship Id="rId9" Type="http://schemas.openxmlformats.org/officeDocument/2006/relationships/image" Target="../media/image16.png"/><Relationship Id="rId14" Type="http://schemas.openxmlformats.org/officeDocument/2006/relationships/image" Target="../media/image38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36.png"/><Relationship Id="rId13" Type="http://schemas.openxmlformats.org/officeDocument/2006/relationships/hyperlink" Target="https://habr.com/ru/post/112079/" TargetMode="External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9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Relationship Id="rId7" Type="http://schemas.openxmlformats.org/officeDocument/2006/relationships/image" Target="../media/image40.png"/><Relationship Id="rId8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9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hyperlink" Target="https://t.me/joinchat/G060KhZYxvo6P3Y0sePcwA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9" Type="http://schemas.openxmlformats.org/officeDocument/2006/relationships/image" Target="../media/image47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44.png"/><Relationship Id="rId8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45.jpg"/><Relationship Id="rId5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52.jpg"/><Relationship Id="rId5" Type="http://schemas.openxmlformats.org/officeDocument/2006/relationships/image" Target="../media/image50.png"/><Relationship Id="rId6" Type="http://schemas.openxmlformats.org/officeDocument/2006/relationships/image" Target="../media/image46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Relationship Id="rId4" Type="http://schemas.openxmlformats.org/officeDocument/2006/relationships/image" Target="../media/image68.jpg"/><Relationship Id="rId9" Type="http://schemas.openxmlformats.org/officeDocument/2006/relationships/image" Target="../media/image61.png"/><Relationship Id="rId5" Type="http://schemas.openxmlformats.org/officeDocument/2006/relationships/image" Target="../media/image1.png"/><Relationship Id="rId6" Type="http://schemas.openxmlformats.org/officeDocument/2006/relationships/hyperlink" Target="https://docs.opencv.org/3.4/dc/dd3/tutorial_gausian_median_blur_bilateral_filter.html" TargetMode="External"/><Relationship Id="rId7" Type="http://schemas.openxmlformats.org/officeDocument/2006/relationships/hyperlink" Target="https://docs.opencv.org/3.4/d8/dbc/tutorial_histogram_calculation.html" TargetMode="External"/><Relationship Id="rId8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hyperlink" Target="https://docs.opencv.org/3.4.0/d7/d1b/group__imgproc__misc.html#ggaa9e58d2860d4afa658ef70a9b1115576a0e50a338a4b711a8c48f06a6b105dd98" TargetMode="External"/><Relationship Id="rId10" Type="http://schemas.openxmlformats.org/officeDocument/2006/relationships/hyperlink" Target="https://docs.opencv.org/3.4.0/d7/d1b/group__imgproc__misc.html#ggaa9e58d2860d4afa658ef70a9b1115576a0e50a338a4b711a8c48f06a6b105dd98" TargetMode="External"/><Relationship Id="rId13" Type="http://schemas.openxmlformats.org/officeDocument/2006/relationships/hyperlink" Target="https://docs.opencv.org/3.1.0/d7/d1b/group__imgproc__misc.html#ggaa9e58d2860d4afa658ef70a9b1115576a95251923e8e22f368ffa86ba8bce87ff" TargetMode="External"/><Relationship Id="rId12" Type="http://schemas.openxmlformats.org/officeDocument/2006/relationships/hyperlink" Target="https://docs.opencv.org/3.4.0/d7/d1b/group__imgproc__misc.html#ggaa9e58d2860d4afa658ef70a9b1115576a47518a30aae90d799035bdcf0bb39a50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ocs.opencv.org/3.1.0/d7/d1b/group__imgproc__misc.html#gaa9e58d2860d4afa658ef70a9b1115576" TargetMode="External"/><Relationship Id="rId4" Type="http://schemas.openxmlformats.org/officeDocument/2006/relationships/hyperlink" Target="https://docs.opencv.org/3.4.0/d7/d1b/group__imgproc__misc.html#ggaa9e58d2860d4afa658ef70a9b1115576a147222a96556ebc1d948b372bcd7ac59" TargetMode="External"/><Relationship Id="rId9" Type="http://schemas.openxmlformats.org/officeDocument/2006/relationships/hyperlink" Target="https://docs.opencv.org/3.4.0/d7/d1b/group__imgproc__misc.html#ggaa9e58d2860d4afa658ef70a9b1115576ac7e89a5e95490116e7d2082b3096b2b8" TargetMode="External"/><Relationship Id="rId15" Type="http://schemas.openxmlformats.org/officeDocument/2006/relationships/hyperlink" Target="https://docs.opencv.org/3.4.0/d7/d1b/group__imgproc__misc.html#ggaa9e58d2860d4afa658ef70a9b1115576a47518a30aae90d799035bdcf0bb39a50" TargetMode="External"/><Relationship Id="rId14" Type="http://schemas.openxmlformats.org/officeDocument/2006/relationships/hyperlink" Target="https://docs.opencv.org/3.1.0/d7/d1b/group__imgproc__misc.html#ggaa9e58d2860d4afa658ef70a9b1115576a22ffcf680811aed95be6c7f5cd809621" TargetMode="External"/><Relationship Id="rId17" Type="http://schemas.openxmlformats.org/officeDocument/2006/relationships/image" Target="../media/image67.jpg"/><Relationship Id="rId16" Type="http://schemas.openxmlformats.org/officeDocument/2006/relationships/image" Target="../media/image63.png"/><Relationship Id="rId5" Type="http://schemas.openxmlformats.org/officeDocument/2006/relationships/hyperlink" Target="https://docs.opencv.org/3.4.0/d7/d1b/group__imgproc__misc.html#ggaa9e58d2860d4afa658ef70a9b1115576a147222a96556ebc1d948b372bcd7ac59" TargetMode="External"/><Relationship Id="rId6" Type="http://schemas.openxmlformats.org/officeDocument/2006/relationships/hyperlink" Target="https://docs.opencv.org/3.4.0/d7/d1b/group__imgproc__misc.html#ggaa9e58d2860d4afa658ef70a9b1115576a19120b1a11d8067576cc24f4d2f03754" TargetMode="External"/><Relationship Id="rId18" Type="http://schemas.openxmlformats.org/officeDocument/2006/relationships/image" Target="../media/image1.png"/><Relationship Id="rId7" Type="http://schemas.openxmlformats.org/officeDocument/2006/relationships/hyperlink" Target="https://docs.opencv.org/3.4.0/d7/d1b/group__imgproc__misc.html#ggaa9e58d2860d4afa658ef70a9b1115576a19120b1a11d8067576cc24f4d2f03754" TargetMode="External"/><Relationship Id="rId8" Type="http://schemas.openxmlformats.org/officeDocument/2006/relationships/hyperlink" Target="https://docs.opencv.org/3.4.0/d7/d1b/group__imgproc__misc.html#ggaa9e58d2860d4afa658ef70a9b1115576ac7e89a5e95490116e7d2082b3096b2b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hyperlink" Target="https://docs.opencv.org/3.4.0/d7/d4d/tutorial_py_thresholding.html" TargetMode="External"/><Relationship Id="rId10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66.png"/><Relationship Id="rId9" Type="http://schemas.openxmlformats.org/officeDocument/2006/relationships/image" Target="../media/image62.png"/><Relationship Id="rId5" Type="http://schemas.openxmlformats.org/officeDocument/2006/relationships/hyperlink" Target="https://docs.opencv.org/3.4.0/d7/d1b/group__imgproc__misc.html#ggaa42a3e6ef26247da787bf34030ed772cad0c5199ae8637a6b195062fea4789fa9" TargetMode="External"/><Relationship Id="rId6" Type="http://schemas.openxmlformats.org/officeDocument/2006/relationships/hyperlink" Target="https://docs.opencv.org/3.4.0/d7/d1b/group__imgproc__misc.html#ggaa42a3e6ef26247da787bf34030ed772caf262a01e7a3f112bbab4e8d8e28182dd" TargetMode="External"/><Relationship Id="rId7" Type="http://schemas.openxmlformats.org/officeDocument/2006/relationships/hyperlink" Target="https://docs.opencv.org/3.4.0/d7/d1b/group__imgproc__misc.html#ggaa42a3e6ef26247da787bf34030ed772caf262a01e7a3f112bbab4e8d8e28182dd" TargetMode="External"/><Relationship Id="rId8" Type="http://schemas.openxmlformats.org/officeDocument/2006/relationships/image" Target="../media/image6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4.gif"/><Relationship Id="rId5" Type="http://schemas.openxmlformats.org/officeDocument/2006/relationships/image" Target="../media/image4.gif"/><Relationship Id="rId6" Type="http://schemas.openxmlformats.org/officeDocument/2006/relationships/image" Target="../media/image5.png"/><Relationship Id="rId7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051950" y="1852650"/>
            <a:ext cx="5017500" cy="14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изображений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23 мая</a:t>
            </a:r>
            <a:r>
              <a:rPr lang="ru"/>
              <a:t> 2019 г.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2"/>
          <p:cNvSpPr txBox="1"/>
          <p:nvPr/>
        </p:nvSpPr>
        <p:spPr>
          <a:xfrm>
            <a:off x="7466375" y="2497075"/>
            <a:ext cx="47784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ru"/>
              <a:t>Картография</a:t>
            </a:r>
            <a:endParaRPr/>
          </a:p>
        </p:txBody>
      </p:sp>
      <p:pic>
        <p:nvPicPr>
          <p:cNvPr id="242" name="Google Shape;2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053750"/>
            <a:ext cx="6882325" cy="34482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3"/>
          <p:cNvSpPr txBox="1"/>
          <p:nvPr/>
        </p:nvSpPr>
        <p:spPr>
          <a:xfrm>
            <a:off x="7466375" y="2497075"/>
            <a:ext cx="47784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ru"/>
              <a:t>Системы видеонаблюдения</a:t>
            </a:r>
            <a:endParaRPr/>
          </a:p>
        </p:txBody>
      </p:sp>
      <p:pic>
        <p:nvPicPr>
          <p:cNvPr id="250" name="Google Shape;2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108100"/>
            <a:ext cx="5738701" cy="279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1" name="Google Shape;2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8525" y="2120100"/>
            <a:ext cx="3407875" cy="24701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понятия</a:t>
            </a:r>
            <a:endParaRPr/>
          </a:p>
        </p:txBody>
      </p:sp>
      <p:pic>
        <p:nvPicPr>
          <p:cNvPr id="257" name="Google Shape;2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Области сегментации</a:t>
            </a:r>
            <a:endParaRPr/>
          </a:p>
        </p:txBody>
      </p:sp>
      <p:pic>
        <p:nvPicPr>
          <p:cNvPr id="263" name="Google Shape;2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513" y="1350300"/>
            <a:ext cx="4061950" cy="25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5"/>
          <p:cNvSpPr txBox="1"/>
          <p:nvPr/>
        </p:nvSpPr>
        <p:spPr>
          <a:xfrm>
            <a:off x="1046450" y="1252050"/>
            <a:ext cx="3393000" cy="3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Область сегментации</a:t>
            </a:r>
            <a:r>
              <a:rPr lang="ru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однородный по некоторой характеристике  участок изображения с гладкой границей, сильно отличающийся от соседних областей по той же характеристике (уровень серого, текстура, цвет)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Смежными</a:t>
            </a:r>
            <a:r>
              <a:rPr lang="ru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называются те области, объединение которых является связной областью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5" name="Google Shape;2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</a:t>
            </a:r>
            <a:endParaRPr/>
          </a:p>
        </p:txBody>
      </p:sp>
      <p:pic>
        <p:nvPicPr>
          <p:cNvPr id="271" name="Google Shape;2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513" y="1350300"/>
            <a:ext cx="4061950" cy="25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6"/>
          <p:cNvSpPr txBox="1"/>
          <p:nvPr/>
        </p:nvSpPr>
        <p:spPr>
          <a:xfrm>
            <a:off x="1046450" y="1307850"/>
            <a:ext cx="3393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Сегментация</a:t>
            </a: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процесс разбиения изображения на некоторое количество областей, таких что: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AutoNum type="arabicPeriod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Объединение всех областей соответствует полному изображению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AutoNum type="arabicPeriod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Каждая область является связной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AutoNum type="arabicPeriod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Области не пересекаются между собой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AutoNum type="arabicPeriod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 каждой области есть определенное отличительное свойство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AutoNum type="arabicPeriod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Нет двух областей с одинаковыми свойствами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3" name="Google Shape;2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Гистограмма изображения</a:t>
            </a:r>
            <a:endParaRPr/>
          </a:p>
        </p:txBody>
      </p:sp>
      <p:sp>
        <p:nvSpPr>
          <p:cNvPr id="279" name="Google Shape;279;p27"/>
          <p:cNvSpPr txBox="1"/>
          <p:nvPr>
            <p:ph idx="1" type="body"/>
          </p:nvPr>
        </p:nvSpPr>
        <p:spPr>
          <a:xfrm>
            <a:off x="1114975" y="1150225"/>
            <a:ext cx="76455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Гистограмма (одноканального изображения) – график распределения яркости пикселей: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Горизонтальная шкала – уровни яркости от 0 до 255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Вертикальная шкала – количество пикселей с таким уровнем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0" name="Google Shape;2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7"/>
          <p:cNvPicPr preferRelativeResize="0"/>
          <p:nvPr/>
        </p:nvPicPr>
        <p:blipFill rotWithShape="1">
          <a:blip r:embed="rId4">
            <a:alphaModFix/>
          </a:blip>
          <a:srcRect b="49852" l="0" r="42984" t="0"/>
          <a:stretch/>
        </p:blipFill>
        <p:spPr>
          <a:xfrm>
            <a:off x="1297488" y="2571750"/>
            <a:ext cx="3338100" cy="19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 rotWithShape="1">
          <a:blip r:embed="rId4">
            <a:alphaModFix/>
          </a:blip>
          <a:srcRect b="0" l="0" r="42984" t="49852"/>
          <a:stretch/>
        </p:blipFill>
        <p:spPr>
          <a:xfrm>
            <a:off x="4594113" y="2571750"/>
            <a:ext cx="3338100" cy="196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Способы обозначения областей</a:t>
            </a:r>
            <a:endParaRPr/>
          </a:p>
        </p:txBody>
      </p:sp>
      <p:pic>
        <p:nvPicPr>
          <p:cNvPr id="288" name="Google Shape;2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Способы обозначения областей</a:t>
            </a:r>
            <a:endParaRPr/>
          </a:p>
        </p:txBody>
      </p:sp>
      <p:pic>
        <p:nvPicPr>
          <p:cNvPr id="294" name="Google Shape;2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 txBox="1"/>
          <p:nvPr/>
        </p:nvSpPr>
        <p:spPr>
          <a:xfrm>
            <a:off x="1297500" y="887675"/>
            <a:ext cx="7038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Каждый алгоритм, работающий с областями, должен иметь способ хранить их для будущего использования и обработки.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96" name="Google Shape;296;p29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{1D96D19A-C8AE-4C31-AD66-C44E808E3CB8}</a:tableStyleId>
              </a:tblPr>
              <a:tblGrid>
                <a:gridCol w="2341925"/>
              </a:tblGrid>
              <a:tr h="584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Overlays (Перекрытие)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pic>
        <p:nvPicPr>
          <p:cNvPr id="297" name="Google Shape;2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4425" y="1619202"/>
            <a:ext cx="4577975" cy="2920748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Способы обозначения областей</a:t>
            </a:r>
            <a:endParaRPr/>
          </a:p>
        </p:txBody>
      </p:sp>
      <p:pic>
        <p:nvPicPr>
          <p:cNvPr id="303" name="Google Shape;3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/>
          <p:cNvSpPr txBox="1"/>
          <p:nvPr/>
        </p:nvSpPr>
        <p:spPr>
          <a:xfrm>
            <a:off x="1297500" y="887675"/>
            <a:ext cx="7038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Каждый алгоритм, работающий с областями, должен иметь способ хранить их для будущего использования и обработки.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05" name="Google Shape;305;p30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{1D96D19A-C8AE-4C31-AD66-C44E808E3CB8}</a:tableStyleId>
              </a:tblPr>
              <a:tblGrid>
                <a:gridCol w="2341925"/>
              </a:tblGrid>
              <a:tr h="584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Overlays </a:t>
                      </a:r>
                      <a:br>
                        <a:rPr lang="ru" sz="1200">
                          <a:solidFill>
                            <a:srgbClr val="FFFFFF"/>
                          </a:solidFill>
                        </a:rPr>
                      </a:b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(Перекрытие)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584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Labeled Images </a:t>
                      </a:r>
                      <a:br>
                        <a:rPr lang="ru" sz="1200">
                          <a:solidFill>
                            <a:srgbClr val="FFFFFF"/>
                          </a:solidFill>
                        </a:rPr>
                      </a:b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(Размеченное изображение)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pic>
        <p:nvPicPr>
          <p:cNvPr id="306" name="Google Shape;3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4425" y="1619250"/>
            <a:ext cx="4606271" cy="31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Способы обозначения областей</a:t>
            </a:r>
            <a:endParaRPr/>
          </a:p>
        </p:txBody>
      </p:sp>
      <p:pic>
        <p:nvPicPr>
          <p:cNvPr id="312" name="Google Shape;3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 txBox="1"/>
          <p:nvPr/>
        </p:nvSpPr>
        <p:spPr>
          <a:xfrm>
            <a:off x="1297500" y="887675"/>
            <a:ext cx="7038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Каждый алгоритм, работающий с областями, должен иметь способ хранить их для будущего использования и обработки.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14" name="Google Shape;314;p31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{1D96D19A-C8AE-4C31-AD66-C44E808E3CB8}</a:tableStyleId>
              </a:tblPr>
              <a:tblGrid>
                <a:gridCol w="2341925"/>
              </a:tblGrid>
              <a:tr h="584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Overlays </a:t>
                      </a:r>
                      <a:br>
                        <a:rPr lang="ru" sz="1200">
                          <a:solidFill>
                            <a:srgbClr val="FFFFFF"/>
                          </a:solidFill>
                        </a:rPr>
                      </a:b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(Перекрытие)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584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Labeled Images </a:t>
                      </a:r>
                      <a:br>
                        <a:rPr lang="ru" sz="1200">
                          <a:solidFill>
                            <a:srgbClr val="FFFFFF"/>
                          </a:solidFill>
                        </a:rPr>
                      </a:b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(Размеченное изображение)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584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Boundary Coding (Кодирование границ)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pic>
        <p:nvPicPr>
          <p:cNvPr id="315" name="Google Shape;3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4425" y="1619250"/>
            <a:ext cx="5690683" cy="17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1"/>
          <p:cNvSpPr txBox="1"/>
          <p:nvPr/>
        </p:nvSpPr>
        <p:spPr>
          <a:xfrm>
            <a:off x="3293500" y="3426225"/>
            <a:ext cx="56907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Идея состоит в том, чтобы представлять границы в специальной структуре данных вместо изображения. Это позволяет оптимизировать использование памяти.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Самый простой способ - сохранить пиксели границ каждой области, но более продвинутый подход - использовать код цепочки Фримена (1961). Он кодирует информацию из списка точек при любом желаемом квантовании и использует меньше места, чем исходный список точек.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 txBox="1"/>
          <p:nvPr>
            <p:ph idx="4294967295" type="body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Вводное занятие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43" name="Google Shape;143;p14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144" name="Google Shape;144;p14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5" name="Google Shape;145;p14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14"/>
          <p:cNvSpPr txBox="1"/>
          <p:nvPr>
            <p:ph idx="4294967295" type="body"/>
          </p:nvPr>
        </p:nvSpPr>
        <p:spPr>
          <a:xfrm>
            <a:off x="340925" y="388950"/>
            <a:ext cx="2242800" cy="9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Организация. Краткий обзор курса </a:t>
            </a:r>
            <a:b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(1 занятие)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14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4343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4"/>
          <p:cNvSpPr txBox="1"/>
          <p:nvPr>
            <p:ph idx="4294967295" type="body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OpenCV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49" name="Google Shape;149;p14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150" name="Google Shape;150;p14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1" name="Google Shape;151;p14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14"/>
          <p:cNvSpPr txBox="1"/>
          <p:nvPr>
            <p:ph idx="4294967295" type="body"/>
          </p:nvPr>
        </p:nvSpPr>
        <p:spPr>
          <a:xfrm>
            <a:off x="1662687" y="35326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Знакомство с функционалом библиотеки </a:t>
            </a:r>
            <a:b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(2 занятия)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14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4"/>
          <p:cNvSpPr txBox="1"/>
          <p:nvPr>
            <p:ph idx="4294967295" type="body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Простейшие операции и алгоритмы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55" name="Google Shape;155;p14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156" name="Google Shape;156;p14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7" name="Google Shape;157;p14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14"/>
          <p:cNvSpPr txBox="1"/>
          <p:nvPr>
            <p:ph idx="4294967295" type="body"/>
          </p:nvPr>
        </p:nvSpPr>
        <p:spPr>
          <a:xfrm>
            <a:off x="3193950" y="214850"/>
            <a:ext cx="28122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Поверхностное знакомство с низкоуровневыми алгоритмами</a:t>
            </a:r>
            <a:b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(от 3 занятий)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4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"/>
          <p:cNvSpPr txBox="1"/>
          <p:nvPr>
            <p:ph idx="4294967295" type="body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Машинное обучение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61" name="Google Shape;161;p14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62" name="Google Shape;162;p14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3" name="Google Shape;163;p14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4"/>
          <p:cNvSpPr txBox="1"/>
          <p:nvPr>
            <p:ph idx="4294967295" type="body"/>
          </p:nvPr>
        </p:nvSpPr>
        <p:spPr>
          <a:xfrm>
            <a:off x="4953052" y="35326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Теория по нейронным сетям. Ознакомление с другими методами ML</a:t>
            </a:r>
            <a:b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(1-2 занятия)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14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"/>
          <p:cNvSpPr txBox="1"/>
          <p:nvPr>
            <p:ph idx="4294967295" type="body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Caffe и практика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67" name="Google Shape;167;p14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68" name="Google Shape;168;p14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9" name="Google Shape;169;p14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14"/>
          <p:cNvSpPr txBox="1"/>
          <p:nvPr>
            <p:ph idx="4294967295" type="body"/>
          </p:nvPr>
        </p:nvSpPr>
        <p:spPr>
          <a:xfrm>
            <a:off x="6306925" y="214850"/>
            <a:ext cx="2635500" cy="9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Знакомство с фрэймворком машинного обучения</a:t>
            </a:r>
            <a:b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(Бесконечность)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Способы обозначения областей</a:t>
            </a:r>
            <a:endParaRPr/>
          </a:p>
        </p:txBody>
      </p:sp>
      <p:pic>
        <p:nvPicPr>
          <p:cNvPr id="322" name="Google Shape;3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2"/>
          <p:cNvSpPr txBox="1"/>
          <p:nvPr/>
        </p:nvSpPr>
        <p:spPr>
          <a:xfrm>
            <a:off x="1297500" y="887675"/>
            <a:ext cx="7038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Каждый алгоритм, работающий с областями, должен иметь способ хранить их для будущего использования и обработки.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24" name="Google Shape;324;p32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{1D96D19A-C8AE-4C31-AD66-C44E808E3CB8}</a:tableStyleId>
              </a:tblPr>
              <a:tblGrid>
                <a:gridCol w="2341925"/>
              </a:tblGrid>
              <a:tr h="584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Overlays </a:t>
                      </a:r>
                      <a:br>
                        <a:rPr lang="ru" sz="1200">
                          <a:solidFill>
                            <a:srgbClr val="FFFFFF"/>
                          </a:solidFill>
                        </a:rPr>
                      </a:b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(Перекрытие)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84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Labeled Images </a:t>
                      </a:r>
                      <a:br>
                        <a:rPr lang="ru" sz="1200">
                          <a:solidFill>
                            <a:srgbClr val="FFFFFF"/>
                          </a:solidFill>
                        </a:rPr>
                      </a:b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(Размеченное изображение)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84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FFFFFF"/>
                          </a:solidFill>
                        </a:rPr>
                        <a:t>Boundary Coding (Кодирование границ)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84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Quad Trees </a:t>
                      </a:r>
                      <a:br>
                        <a:rPr lang="ru">
                          <a:solidFill>
                            <a:srgbClr val="FFFFFF"/>
                          </a:solidFill>
                        </a:rPr>
                      </a:br>
                      <a:r>
                        <a:rPr lang="ru">
                          <a:solidFill>
                            <a:srgbClr val="FFFFFF"/>
                          </a:solidFill>
                        </a:rPr>
                        <a:t>(Квадратные деревья)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pic>
        <p:nvPicPr>
          <p:cNvPr id="325" name="Google Shape;3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4425" y="1619250"/>
            <a:ext cx="5714555" cy="235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Алгоритмы</a:t>
            </a:r>
            <a:endParaRPr/>
          </a:p>
        </p:txBody>
      </p:sp>
      <p:pic>
        <p:nvPicPr>
          <p:cNvPr id="331" name="Google Shape;3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методов сегментации</a:t>
            </a:r>
            <a:endParaRPr/>
          </a:p>
        </p:txBody>
      </p:sp>
      <p:sp>
        <p:nvSpPr>
          <p:cNvPr id="337" name="Google Shape;337;p34"/>
          <p:cNvSpPr txBox="1"/>
          <p:nvPr>
            <p:ph idx="1" type="body"/>
          </p:nvPr>
        </p:nvSpPr>
        <p:spPr>
          <a:xfrm>
            <a:off x="1297500" y="12689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ru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Автоматическая (без взаимодействия с пользователем)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Char char="○"/>
            </a:pPr>
            <a:r>
              <a:rPr lang="ru" sz="14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Сегментация на основе интенсивности: пороговая сегментация</a:t>
            </a:r>
            <a:endParaRPr sz="14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Сегментация основанная на выделении границ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Сегментация по регионам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Интерактивная (требующая от пользователя ввод дополнительной информации)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Сегментация на основе формирования однородных областей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Метод водораздела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Сегментация основанная на теории графов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1534750" y="4064475"/>
            <a:ext cx="64128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 еще один критерий классификации, который разделяет алгоритмы по критерию учета в них пространственных связей</a:t>
            </a:r>
            <a:endParaRPr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Thresholding (Пороговая сегментация)</a:t>
            </a:r>
            <a:endParaRPr/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85" y="1877049"/>
            <a:ext cx="5092476" cy="22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/>
        </p:nvSpPr>
        <p:spPr>
          <a:xfrm>
            <a:off x="222275" y="1495775"/>
            <a:ext cx="5188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Это самый</a:t>
            </a:r>
            <a:r>
              <a:rPr b="1"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простой</a:t>
            </a: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b="1"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быстрый</a:t>
            </a: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способ сегментации изображения.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47" name="Google Shape;347;p35"/>
          <p:cNvCxnSpPr/>
          <p:nvPr/>
        </p:nvCxnSpPr>
        <p:spPr>
          <a:xfrm>
            <a:off x="5467050" y="1285875"/>
            <a:ext cx="0" cy="356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35"/>
          <p:cNvSpPr txBox="1"/>
          <p:nvPr/>
        </p:nvSpPr>
        <p:spPr>
          <a:xfrm>
            <a:off x="5591475" y="1277575"/>
            <a:ext cx="3276900" cy="3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Проблемы: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Шум</a:t>
            </a:r>
            <a:b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Может быть уменьшен предварительной фильтрацией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Градиенты</a:t>
            </a:r>
            <a:b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Могут обрабатываться в динамическом или адаптивном пороговом режиме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Смесь сигналов</a:t>
            </a:r>
            <a:b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Может обрабатываться в динамическом или адаптивном пороге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Автоматизированная пороговая сегментация</a:t>
            </a:r>
            <a:endParaRPr/>
          </a:p>
        </p:txBody>
      </p:sp>
      <p:pic>
        <p:nvPicPr>
          <p:cNvPr id="354" name="Google Shape;3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6"/>
          <p:cNvSpPr txBox="1"/>
          <p:nvPr/>
        </p:nvSpPr>
        <p:spPr>
          <a:xfrm>
            <a:off x="1178025" y="1335650"/>
            <a:ext cx="7433100" cy="3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Чтобы сделать сегментацию более надежной, пороговое значение должно автоматически выбираться системой.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Знания об объектах, приложении, среде следует использовать для автоматического выбора порога: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Характеристики интенсивности объектов.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Размеры предметов.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Фрагменты изображения, занятые объектами.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Количество различных типов объектов, появляющихся на изображении.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P-tile Thresholding</a:t>
            </a:r>
            <a:endParaRPr/>
          </a:p>
        </p:txBody>
      </p:sp>
      <p:sp>
        <p:nvSpPr>
          <p:cNvPr id="361" name="Google Shape;361;p37"/>
          <p:cNvSpPr txBox="1"/>
          <p:nvPr>
            <p:ph idx="1" type="body"/>
          </p:nvPr>
        </p:nvSpPr>
        <p:spPr>
          <a:xfrm>
            <a:off x="1297500" y="1116150"/>
            <a:ext cx="7089600" cy="14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Этот метод требует знания о площади или размере объектов, представленных на изображении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Давайте предположим, что у нас есть темные объекты на светлом фоне.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Если, например, объекты занимают </a:t>
            </a:r>
            <a:r>
              <a:rPr i="1" lang="ru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% площади изображения, соответствующий порог можно выбрать путем разбиения гистограммы.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2" name="Google Shape;3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248" y="2571750"/>
            <a:ext cx="4321424" cy="19750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3" name="Google Shape;3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Iterative Optimal Thresholding</a:t>
            </a:r>
            <a:endParaRPr/>
          </a:p>
        </p:txBody>
      </p:sp>
      <p:sp>
        <p:nvSpPr>
          <p:cNvPr id="369" name="Google Shape;369;p38"/>
          <p:cNvSpPr txBox="1"/>
          <p:nvPr>
            <p:ph idx="1" type="body"/>
          </p:nvPr>
        </p:nvSpPr>
        <p:spPr>
          <a:xfrm>
            <a:off x="1073500" y="1116150"/>
            <a:ext cx="3141300" cy="30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Идея: 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	Гистограмма изображения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является суммой двух 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	перекрывающихся распределений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Оптимальный порог: 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	Точка перекрытия этих 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	распределений (соответствует 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	минимальной вероятности между 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	максимумами 2 распределений)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Проблема: 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	Распределения обычно неизвестны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0" name="Google Shape;3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8"/>
          <p:cNvSpPr txBox="1"/>
          <p:nvPr/>
        </p:nvSpPr>
        <p:spPr>
          <a:xfrm>
            <a:off x="4421763" y="3921500"/>
            <a:ext cx="4355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Распределения (вверху) и примеры соответствующих им гистограмм (внизу). Сравнение оптимальной и традиционной пороговой сегментации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2" name="Google Shape;3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838" y="1421500"/>
            <a:ext cx="4587525" cy="23863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Iterative Optimal Thresholding</a:t>
            </a:r>
            <a:endParaRPr/>
          </a:p>
        </p:txBody>
      </p:sp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1073500" y="1183425"/>
            <a:ext cx="3638700" cy="3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Алгоритм: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Выбираем начальное значение       равное среднему значению яркости.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Сегментируем изображение с       , разделяя гистограмму на две группы:     содержащую пиксели с интенсивностью                               </a:t>
            </a: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          и          содержащую пиксели с интенсивностью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Рассчитываем среднюю интенсивность       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 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      для          и           соответственно.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Рассчитываем новый порог: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Повторяем шаги 2-5 пока разница значений        не станет меньше, чем заранее установленное значение δ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9" name="Google Shape;3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600" y="1460250"/>
            <a:ext cx="3657600" cy="2752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39"/>
          <p:cNvCxnSpPr>
            <a:stCxn id="380" idx="0"/>
            <a:endCxn id="380" idx="2"/>
          </p:cNvCxnSpPr>
          <p:nvPr/>
        </p:nvCxnSpPr>
        <p:spPr>
          <a:xfrm>
            <a:off x="6693400" y="1460250"/>
            <a:ext cx="0" cy="275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39"/>
          <p:cNvSpPr/>
          <p:nvPr/>
        </p:nvSpPr>
        <p:spPr>
          <a:xfrm rot="-5400000">
            <a:off x="5876950" y="3579975"/>
            <a:ext cx="199200" cy="1433700"/>
          </a:xfrm>
          <a:prstGeom prst="leftBrace">
            <a:avLst>
              <a:gd fmla="val 15694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9"/>
          <p:cNvSpPr/>
          <p:nvPr/>
        </p:nvSpPr>
        <p:spPr>
          <a:xfrm rot="-5400000">
            <a:off x="7472775" y="3595725"/>
            <a:ext cx="199200" cy="1433700"/>
          </a:xfrm>
          <a:prstGeom prst="leftBrace">
            <a:avLst>
              <a:gd fmla="val 15694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9"/>
          <p:cNvSpPr txBox="1"/>
          <p:nvPr/>
        </p:nvSpPr>
        <p:spPr>
          <a:xfrm>
            <a:off x="5832075" y="4537900"/>
            <a:ext cx="5145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G_1" id="385" name="Google Shape;385;p39" title="MathEquation,#ffff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1288" y="4464219"/>
            <a:ext cx="350418" cy="290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_2" id="386" name="Google Shape;386;p39" title="MathEquation,#fffff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7169" y="4464225"/>
            <a:ext cx="350400" cy="290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_1" id="387" name="Google Shape;387;p39" title="MathEquation,#fffff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3400" y="2209800"/>
            <a:ext cx="199216" cy="16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le T" id="388" name="Google Shape;388;p39" title="MathEquation,#fffff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6400" y="2667000"/>
            <a:ext cx="350400" cy="2045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_2" id="389" name="Google Shape;389;p39" title="MathEquation,#fffff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6000" y="2667000"/>
            <a:ext cx="246830" cy="20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gt; T" id="390" name="Google Shape;390;p39" title="MathEquation,#ffffff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28925" y="2887000"/>
            <a:ext cx="369902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" id="391" name="Google Shape;391;p39" title="MathEquation,#ffffff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14438" y="1485899"/>
            <a:ext cx="147962" cy="190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" id="392" name="Google Shape;392;p39" title="MathEquation,#ffffff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44675" y="1952650"/>
            <a:ext cx="147962" cy="190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u_1" id="393" name="Google Shape;393;p39" title="MathEquation,#ffffff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10446" y="3124200"/>
            <a:ext cx="237754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u_2" id="394" name="Google Shape;394;p39" title="MathEquation,#ffffff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19646" y="3352800"/>
            <a:ext cx="237754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_1" id="395" name="Google Shape;395;p39" title="MathEquation,#fffff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0174" y="3352800"/>
            <a:ext cx="246826" cy="2045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_2" id="396" name="Google Shape;396;p39" title="MathEquation,#fffff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95600" y="3352800"/>
            <a:ext cx="246830" cy="20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 = \frac{\mu_1 + \mu_2}{2}" id="397" name="Google Shape;397;p39" title="MathEquation,#ffffff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57600" y="3494307"/>
            <a:ext cx="1107800" cy="391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" id="398" name="Google Shape;398;p39" title="MathEquation,#ffffff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25638" y="4022475"/>
            <a:ext cx="147962" cy="190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39"/>
          <p:cNvCxnSpPr/>
          <p:nvPr/>
        </p:nvCxnSpPr>
        <p:spPr>
          <a:xfrm>
            <a:off x="6197100" y="1517138"/>
            <a:ext cx="0" cy="2538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39"/>
          <p:cNvCxnSpPr/>
          <p:nvPr/>
        </p:nvCxnSpPr>
        <p:spPr>
          <a:xfrm>
            <a:off x="7618800" y="1454913"/>
            <a:ext cx="0" cy="2538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39"/>
          <p:cNvCxnSpPr/>
          <p:nvPr/>
        </p:nvCxnSpPr>
        <p:spPr>
          <a:xfrm>
            <a:off x="6855525" y="1460213"/>
            <a:ext cx="0" cy="275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Otsu Method (1979)</a:t>
            </a:r>
            <a:endParaRPr/>
          </a:p>
        </p:txBody>
      </p:sp>
      <p:sp>
        <p:nvSpPr>
          <p:cNvPr id="407" name="Google Shape;407;p40"/>
          <p:cNvSpPr txBox="1"/>
          <p:nvPr>
            <p:ph idx="1" type="body"/>
          </p:nvPr>
        </p:nvSpPr>
        <p:spPr>
          <a:xfrm>
            <a:off x="1078575" y="883850"/>
            <a:ext cx="3534900" cy="24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Идея: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ыставить порог между классами таким образом, чтобы каждый их них был как можно более «плотным».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Оптимальный порог: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Значение при котором достигается минимум </a:t>
            </a:r>
            <a:r>
              <a:rPr i="1" lang="ru">
                <a:latin typeface="Times New Roman"/>
                <a:ea typeface="Times New Roman"/>
                <a:cs typeface="Times New Roman"/>
                <a:sym typeface="Times New Roman"/>
              </a:rPr>
              <a:t>внутриклассовой дисперсии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, которая определяется как взвешенная сумма дисперсий двух классов: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2107175" y="3558425"/>
            <a:ext cx="61473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Минусы: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предполагает, что гистограмма изображения является бимодальной (то есть два класса)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ломается, когда два класса очень неравны (т.е. классы имеют очень разные размеры)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плохо работает с переменным освещением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9" name="Google Shape;4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_{within}^2 = w_1\sigma_1^2 + w_2\sigma_2^2" id="410" name="Google Shape;410;p40" title="MathEquation,#fffff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0925" y="3284775"/>
            <a:ext cx="1570182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3050" y="759125"/>
            <a:ext cx="3430549" cy="252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0"/>
          <p:cNvSpPr/>
          <p:nvPr/>
        </p:nvSpPr>
        <p:spPr>
          <a:xfrm rot="-5400000">
            <a:off x="5844400" y="2774725"/>
            <a:ext cx="199200" cy="1236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0"/>
          <p:cNvSpPr/>
          <p:nvPr/>
        </p:nvSpPr>
        <p:spPr>
          <a:xfrm rot="-5400000">
            <a:off x="7578325" y="2841025"/>
            <a:ext cx="199200" cy="1103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0"/>
          <p:cNvSpPr/>
          <p:nvPr/>
        </p:nvSpPr>
        <p:spPr>
          <a:xfrm flipH="1" rot="-5400000">
            <a:off x="6502950" y="1411950"/>
            <a:ext cx="199200" cy="2690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0"/>
          <p:cNvSpPr txBox="1"/>
          <p:nvPr/>
        </p:nvSpPr>
        <p:spPr>
          <a:xfrm>
            <a:off x="5326000" y="3500900"/>
            <a:ext cx="1236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Поуже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7018475" y="3500900"/>
            <a:ext cx="1236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Поуже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6465750" y="2463750"/>
            <a:ext cx="1236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Пошире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Otsu Method (1979)</a:t>
            </a:r>
            <a:endParaRPr/>
          </a:p>
        </p:txBody>
      </p:sp>
      <p:pic>
        <p:nvPicPr>
          <p:cNvPr id="423" name="Google Shape;4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_{within}^2 = w_1\sigma_1^2 + w_2\sigma_2^2" id="424" name="Google Shape;424;p41" title="MathEquation,#fffff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950" y="1459675"/>
            <a:ext cx="1570182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1"/>
          <p:cNvSpPr txBox="1"/>
          <p:nvPr/>
        </p:nvSpPr>
        <p:spPr>
          <a:xfrm>
            <a:off x="1087650" y="929250"/>
            <a:ext cx="3376500" cy="16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Минимизация внутриклассовой дисперсии</a:t>
            </a:r>
            <a:b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эквивалентна максимизации межклассовой дисперсии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sigma_{between}^2 = w_1w_2(a_1 - a_2)^2 \\ a_1 \space и \space a_2" id="426" name="Google Shape;426;p41" title="MathEquation,#ffffff"/>
          <p:cNvPicPr preferRelativeResize="0"/>
          <p:nvPr/>
        </p:nvPicPr>
        <p:blipFill rotWithShape="1">
          <a:blip r:embed="rId5">
            <a:alphaModFix/>
          </a:blip>
          <a:srcRect b="42632" l="-3637" r="-4951" t="-10878"/>
          <a:stretch/>
        </p:blipFill>
        <p:spPr>
          <a:xfrm>
            <a:off x="1360525" y="2068725"/>
            <a:ext cx="2156950" cy="3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1"/>
          <p:cNvSpPr txBox="1"/>
          <p:nvPr/>
        </p:nvSpPr>
        <p:spPr>
          <a:xfrm>
            <a:off x="1053600" y="2350250"/>
            <a:ext cx="29118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Особенность этой формулы заключается в том, что</a:t>
            </a:r>
            <a:b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легко выражаются через предыдущие значения</a:t>
            </a:r>
            <a:b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  — текущий порог). 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p41"/>
          <p:cNvSpPr txBox="1"/>
          <p:nvPr/>
        </p:nvSpPr>
        <p:spPr>
          <a:xfrm>
            <a:off x="4413450" y="961775"/>
            <a:ext cx="4222800" cy="3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Эта особенность позволила разработать быстрый </a:t>
            </a:r>
            <a:r>
              <a:rPr b="1"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алгоритм</a:t>
            </a: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AutoNum type="arabicPeriod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Вычисляем гистограмму (один проход через массив пикселей). Дальше нужна только гистограмма; проходов по всему изображению больше не требуется.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AutoNum type="arabicPeriod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Начиная с порога             , проходим через всю гистограмму, на каждом шаге пересчитывая дисперсию                     . Если на каком-то из шагов дисперсия оказалась больше максимума, то обновляем дисперсию и             .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AutoNum type="arabicPeriod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Искомый порог равен     </a:t>
            </a: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29" name="Google Shape;429;p41"/>
          <p:cNvCxnSpPr/>
          <p:nvPr/>
        </p:nvCxnSpPr>
        <p:spPr>
          <a:xfrm>
            <a:off x="4189475" y="1036450"/>
            <a:ext cx="0" cy="35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w_1(t+1), w_2(t+1), a_1(t+1), a_2(t+1)" id="430" name="Google Shape;430;p41" title="MathEquation,#fffff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9299" y="2887000"/>
            <a:ext cx="2889126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1(t), w_2(t), a_1(t), a_2(t)" id="431" name="Google Shape;431;p41" title="MathEquation,#fffff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9300" y="3484325"/>
            <a:ext cx="1818106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" id="432" name="Google Shape;432;p41" title="MathEquation,#fffff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5275" y="3713475"/>
            <a:ext cx="92216" cy="21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 = 1" id="433" name="Google Shape;433;p41" title="MathEquation,#fffff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00800" y="2514600"/>
            <a:ext cx="4570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_{between}(t)" id="434" name="Google Shape;434;p41" title="MathEquation,#ffffff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7956" y="2971800"/>
            <a:ext cx="767644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 = t" id="435" name="Google Shape;435;p41" title="MathEquation,#ffffff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65904" y="3352800"/>
            <a:ext cx="492296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" id="436" name="Google Shape;436;p41" title="MathEquation,#ffffff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05600" y="3581400"/>
            <a:ext cx="122008" cy="1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1"/>
          <p:cNvSpPr txBox="1"/>
          <p:nvPr/>
        </p:nvSpPr>
        <p:spPr>
          <a:xfrm>
            <a:off x="5317700" y="4305625"/>
            <a:ext cx="35091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3"/>
              </a:rPr>
              <a:t>Обнаружение объектов методом Оцу - Habr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Связь</a:t>
            </a:r>
            <a:endParaRPr/>
          </a:p>
        </p:txBody>
      </p:sp>
      <p:pic>
        <p:nvPicPr>
          <p:cNvPr id="176" name="Google Shape;1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175" y="1496538"/>
            <a:ext cx="1655601" cy="165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5"/>
          <p:cNvSpPr txBox="1"/>
          <p:nvPr/>
        </p:nvSpPr>
        <p:spPr>
          <a:xfrm>
            <a:off x="2060725" y="3321863"/>
            <a:ext cx="23145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Группа в Telegram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5"/>
          <p:cNvSpPr txBox="1"/>
          <p:nvPr/>
        </p:nvSpPr>
        <p:spPr>
          <a:xfrm>
            <a:off x="5495975" y="3321875"/>
            <a:ext cx="23145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Канал в Discord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312" y="1338325"/>
            <a:ext cx="1813825" cy="18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5"/>
          <p:cNvSpPr txBox="1"/>
          <p:nvPr/>
        </p:nvSpPr>
        <p:spPr>
          <a:xfrm>
            <a:off x="1434475" y="3708300"/>
            <a:ext cx="35670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hlinkClick r:id="rId6"/>
              </a:rPr>
              <a:t>https://t.me/joinchat/G060KhZYxvo6P3Y0sePcwA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5"/>
          <p:cNvSpPr txBox="1"/>
          <p:nvPr/>
        </p:nvSpPr>
        <p:spPr>
          <a:xfrm>
            <a:off x="5595425" y="3708300"/>
            <a:ext cx="21156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Ссылка в телеграмме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Otsu Method (1979)</a:t>
            </a:r>
            <a:endParaRPr/>
          </a:p>
        </p:txBody>
      </p:sp>
      <p:pic>
        <p:nvPicPr>
          <p:cNvPr id="443" name="Google Shape;4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525" y="912725"/>
            <a:ext cx="5974947" cy="36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Triangle algorithm</a:t>
            </a:r>
            <a:endParaRPr/>
          </a:p>
        </p:txBody>
      </p:sp>
      <p:pic>
        <p:nvPicPr>
          <p:cNvPr id="450" name="Google Shape;4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54225"/>
            <a:ext cx="3939207" cy="292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2" name="Google Shape;452;p43"/>
          <p:cNvSpPr txBox="1"/>
          <p:nvPr/>
        </p:nvSpPr>
        <p:spPr>
          <a:xfrm>
            <a:off x="1153150" y="945750"/>
            <a:ext cx="3285300" cy="3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Алгоритм: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AutoNum type="arabicPeriod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Построить линию между максимальным значением гистограммы            и минимальным уровнем </a:t>
            </a:r>
            <a:b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изображении 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AutoNum type="arabicPeriod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Вычислить расстояние от линии до гистограммы           для всех значений 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AutoNum type="arabicPeriod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Выберите значение уровня серого             </a:t>
            </a:r>
            <a:b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, для которого расстояние </a:t>
            </a:r>
            <a:b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является максимальным, оно и является порогом 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p43"/>
          <p:cNvSpPr txBox="1"/>
          <p:nvPr/>
        </p:nvSpPr>
        <p:spPr>
          <a:xfrm>
            <a:off x="4438450" y="4065025"/>
            <a:ext cx="41064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Этот метод особенно эффективен, когда пиксели объекта дают слабый пик на гистограмме.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_{max}" id="454" name="Google Shape;454;p43" title="MathEquation,#ffff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200" y="1828800"/>
            <a:ext cx="405446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_{min}" id="455" name="Google Shape;455;p43" title="MathEquation,#fffff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5200" y="1993900"/>
            <a:ext cx="382124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[b]" id="456" name="Google Shape;456;p43" title="MathEquation,#fffff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1800" y="2861000"/>
            <a:ext cx="329000" cy="26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 = b_{min}, \dots , b_{max}" id="457" name="Google Shape;457;p43" title="MathEquation,#fffff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38400" y="3136900"/>
            <a:ext cx="1542142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_0" id="458" name="Google Shape;458;p43" title="MathEquation,#fffff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19480" y="3670301"/>
            <a:ext cx="185520" cy="215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[b_0]" id="459" name="Google Shape;459;p43" title="MathEquation,#ffffff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62400" y="3670301"/>
            <a:ext cx="457200" cy="292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= b_0" id="460" name="Google Shape;460;p43" title="MathEquation,#ffffff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19138" y="4127500"/>
            <a:ext cx="614662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Gaussian Mixture Modelling (GMM)</a:t>
            </a:r>
            <a:endParaRPr/>
          </a:p>
        </p:txBody>
      </p:sp>
      <p:sp>
        <p:nvSpPr>
          <p:cNvPr id="466" name="Google Shape;466;p44"/>
          <p:cNvSpPr txBox="1"/>
          <p:nvPr>
            <p:ph idx="1" type="body"/>
          </p:nvPr>
        </p:nvSpPr>
        <p:spPr>
          <a:xfrm>
            <a:off x="1239450" y="1194625"/>
            <a:ext cx="3332400" cy="26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Идея: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Гистограмма 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рассматривается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как сумма двух нормальных распределений P1 и P2. Каждый пиксель 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принадлежит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либо к фону либо к объекту P1 + P2 = 1.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Оптимальный порог: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Порог выбирается таким образом чтобы минимизировать ошибку первого рода (ложная тревога)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7" name="Google Shape;467;p44"/>
          <p:cNvPicPr preferRelativeResize="0"/>
          <p:nvPr/>
        </p:nvPicPr>
        <p:blipFill rotWithShape="1">
          <a:blip r:embed="rId3">
            <a:alphaModFix/>
          </a:blip>
          <a:srcRect b="24534" l="27960" r="27889" t="21438"/>
          <a:stretch/>
        </p:blipFill>
        <p:spPr>
          <a:xfrm>
            <a:off x="4413475" y="1194626"/>
            <a:ext cx="4190102" cy="2670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8" name="Google Shape;4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4"/>
          <p:cNvSpPr txBox="1"/>
          <p:nvPr/>
        </p:nvSpPr>
        <p:spPr>
          <a:xfrm>
            <a:off x="2488800" y="4006400"/>
            <a:ext cx="60651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Примечание:</a:t>
            </a:r>
            <a:endParaRPr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Ошибка первого рода – вероятность принять ложный ответ</a:t>
            </a:r>
            <a:endParaRPr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Ошибка второго рода – вероятность отвергнуть верный ответ</a:t>
            </a:r>
            <a:endParaRPr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Gaussian Mixture Modelling (GMM)</a:t>
            </a:r>
            <a:endParaRPr/>
          </a:p>
        </p:txBody>
      </p:sp>
      <p:sp>
        <p:nvSpPr>
          <p:cNvPr id="475" name="Google Shape;475;p45"/>
          <p:cNvSpPr txBox="1"/>
          <p:nvPr>
            <p:ph idx="1" type="body"/>
          </p:nvPr>
        </p:nvSpPr>
        <p:spPr>
          <a:xfrm>
            <a:off x="1239450" y="1194625"/>
            <a:ext cx="70389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Алгоритм</a:t>
            </a: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Строится гистограмма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Распределения находятся с помощью алгоритма EM.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" sz="1800">
                <a:latin typeface="Times New Roman"/>
                <a:ea typeface="Times New Roman"/>
                <a:cs typeface="Times New Roman"/>
                <a:sym typeface="Times New Roman"/>
              </a:rPr>
              <a:t>EM-алгоритм (англ. Expectation-maximization (EM) algorithm) — алгоритм, используемый в математической статистике для нахождения оценок максимального правдоподобия параметров вероятностных моделей.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Зная параметры распределений рассчитывается значение 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ru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6" name="Google Shape;4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Подавление шума на гистограммах</a:t>
            </a:r>
            <a:r>
              <a:rPr lang="ru"/>
              <a:t> </a:t>
            </a:r>
            <a:endParaRPr/>
          </a:p>
        </p:txBody>
      </p:sp>
      <p:pic>
        <p:nvPicPr>
          <p:cNvPr id="482" name="Google Shape;4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6"/>
          <p:cNvSpPr txBox="1"/>
          <p:nvPr/>
        </p:nvSpPr>
        <p:spPr>
          <a:xfrm>
            <a:off x="222275" y="1372775"/>
            <a:ext cx="5188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Шум создает лишние “пики” на гистограмме. В качестве меры борьбы используется “размытие”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84" name="Google Shape;484;p46"/>
          <p:cNvCxnSpPr/>
          <p:nvPr/>
        </p:nvCxnSpPr>
        <p:spPr>
          <a:xfrm>
            <a:off x="5467050" y="1285875"/>
            <a:ext cx="0" cy="356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46"/>
          <p:cNvSpPr txBox="1"/>
          <p:nvPr/>
        </p:nvSpPr>
        <p:spPr>
          <a:xfrm>
            <a:off x="5591475" y="1277575"/>
            <a:ext cx="3276900" cy="3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Проблемы: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Char char="●"/>
            </a:pPr>
            <a:r>
              <a:rPr lang="ru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Шум</a:t>
            </a:r>
            <a:br>
              <a:rPr lang="ru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Может быть уменьшен предварительной фильтрацией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Градиенты</a:t>
            </a:r>
            <a:b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Могут обрабатываться в динамическом или адаптивном пороговом режиме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Смесь сигналов</a:t>
            </a:r>
            <a:b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Может обрабатываться в динамическом или адаптивном пороге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6" name="Google Shape;486;p46"/>
          <p:cNvPicPr preferRelativeResize="0"/>
          <p:nvPr/>
        </p:nvPicPr>
        <p:blipFill rotWithShape="1">
          <a:blip r:embed="rId4">
            <a:alphaModFix/>
          </a:blip>
          <a:srcRect b="12829" l="9057" r="64079" t="50628"/>
          <a:stretch/>
        </p:blipFill>
        <p:spPr>
          <a:xfrm>
            <a:off x="127550" y="1906300"/>
            <a:ext cx="1642600" cy="16758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7" name="Google Shape;487;p46"/>
          <p:cNvPicPr preferRelativeResize="0"/>
          <p:nvPr/>
        </p:nvPicPr>
        <p:blipFill rotWithShape="1">
          <a:blip r:embed="rId4">
            <a:alphaModFix/>
          </a:blip>
          <a:srcRect b="13765" l="52993" r="10276" t="39507"/>
          <a:stretch/>
        </p:blipFill>
        <p:spPr>
          <a:xfrm>
            <a:off x="1873750" y="1906300"/>
            <a:ext cx="1756274" cy="16758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8" name="Google Shape;488;p46"/>
          <p:cNvPicPr preferRelativeResize="0"/>
          <p:nvPr/>
        </p:nvPicPr>
        <p:blipFill rotWithShape="1">
          <a:blip r:embed="rId5">
            <a:alphaModFix/>
          </a:blip>
          <a:srcRect b="21247" l="67557" r="8284" t="47479"/>
          <a:stretch/>
        </p:blipFill>
        <p:spPr>
          <a:xfrm>
            <a:off x="3685413" y="1906300"/>
            <a:ext cx="1726248" cy="16758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9" name="Google Shape;489;p46"/>
          <p:cNvSpPr txBox="1"/>
          <p:nvPr/>
        </p:nvSpPr>
        <p:spPr>
          <a:xfrm>
            <a:off x="124450" y="3675125"/>
            <a:ext cx="16425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Оригинальное изображение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46"/>
          <p:cNvSpPr txBox="1"/>
          <p:nvPr/>
        </p:nvSpPr>
        <p:spPr>
          <a:xfrm>
            <a:off x="1873738" y="3675125"/>
            <a:ext cx="16425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Гистограмма</a:t>
            </a:r>
            <a:br>
              <a:rPr i="1"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i="1"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94 пика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46"/>
          <p:cNvSpPr txBox="1"/>
          <p:nvPr/>
        </p:nvSpPr>
        <p:spPr>
          <a:xfrm>
            <a:off x="3670400" y="3676250"/>
            <a:ext cx="16425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После тройного сглаживания</a:t>
            </a:r>
            <a:br>
              <a:rPr i="1"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i="1"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 пика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Adaptive </a:t>
            </a:r>
            <a:r>
              <a:rPr lang="ru"/>
              <a:t>Thresholding (Адаптивная пороговая сегментация)</a:t>
            </a:r>
            <a:endParaRPr/>
          </a:p>
        </p:txBody>
      </p:sp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222275" y="1372775"/>
            <a:ext cx="5188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Яркость фона может быть разной в разных частях изображения. Эффект затенения или засвета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99" name="Google Shape;499;p47"/>
          <p:cNvCxnSpPr/>
          <p:nvPr/>
        </p:nvCxnSpPr>
        <p:spPr>
          <a:xfrm>
            <a:off x="5467050" y="1285875"/>
            <a:ext cx="0" cy="356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47"/>
          <p:cNvSpPr txBox="1"/>
          <p:nvPr/>
        </p:nvSpPr>
        <p:spPr>
          <a:xfrm>
            <a:off x="5591475" y="1277575"/>
            <a:ext cx="3276900" cy="3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Проблемы: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Шум</a:t>
            </a:r>
            <a:b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Может быть уменьшен предварительной фильтрацией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Char char="●"/>
            </a:pPr>
            <a:r>
              <a:rPr lang="ru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Градиенты</a:t>
            </a:r>
            <a:br>
              <a:rPr lang="ru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Могут обрабатываться в динамическом или адаптивном пороговом режиме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Смесь сигналов</a:t>
            </a:r>
            <a:b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Может обрабатываться в динамическом или адаптивном пороге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1" name="Google Shape;5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775" y="1906300"/>
            <a:ext cx="3179478" cy="26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Adaptive Thresholding (Адаптивная пороговая сегментация)</a:t>
            </a:r>
            <a:endParaRPr/>
          </a:p>
        </p:txBody>
      </p:sp>
      <p:pic>
        <p:nvPicPr>
          <p:cNvPr id="507" name="Google Shape;5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48"/>
          <p:cNvCxnSpPr/>
          <p:nvPr/>
        </p:nvCxnSpPr>
        <p:spPr>
          <a:xfrm>
            <a:off x="5467050" y="1285875"/>
            <a:ext cx="0" cy="356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48"/>
          <p:cNvSpPr txBox="1"/>
          <p:nvPr/>
        </p:nvSpPr>
        <p:spPr>
          <a:xfrm>
            <a:off x="5591475" y="1277575"/>
            <a:ext cx="3276900" cy="3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Проблемы: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Шум</a:t>
            </a:r>
            <a:br>
              <a:rPr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Может быть уменьшен предварительной фильтрацией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</a:pPr>
            <a:r>
              <a:rPr lang="ru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Градиенты</a:t>
            </a:r>
            <a:br>
              <a:rPr lang="ru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ru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Могут обрабатываться в динамическом или адаптивном пороговом режиме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Смесь сигналов</a:t>
            </a:r>
            <a:br>
              <a:rPr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Может обрабатываться в динамическом или адаптивном пороге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0" name="Google Shape;510;p48"/>
          <p:cNvSpPr txBox="1"/>
          <p:nvPr/>
        </p:nvSpPr>
        <p:spPr>
          <a:xfrm>
            <a:off x="1169400" y="1219200"/>
            <a:ext cx="4164600" cy="3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AutoNum type="arabicPeriod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каждого пикселя в окрестности вычисляется величина      . Разность значения пикселя и       сравнивается с порогом      .</a:t>
            </a:r>
            <a:b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выбирается следующим образом: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AutoNum type="arabicPeriod"/>
            </a:pPr>
            <a:r>
              <a:rPr lang="ru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Среднее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AutoNum type="arabicPeriod"/>
            </a:pPr>
            <a:r>
              <a:rPr lang="ru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Медиана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AutoNum type="arabicPeriod"/>
            </a:pPr>
            <a:r>
              <a:t/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AutoNum type="arabicPeriod"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Выполняется</a:t>
            </a: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расчет приближения фона. Затем фон </a:t>
            </a: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вычитается</a:t>
            </a: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из изображения 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1" name="Google Shape;511;p48"/>
          <p:cNvPicPr preferRelativeResize="0"/>
          <p:nvPr/>
        </p:nvPicPr>
        <p:blipFill rotWithShape="1">
          <a:blip r:embed="rId4">
            <a:alphaModFix/>
          </a:blip>
          <a:srcRect b="15324" l="25914" r="53520" t="45966"/>
          <a:stretch/>
        </p:blipFill>
        <p:spPr>
          <a:xfrm>
            <a:off x="2133600" y="3482811"/>
            <a:ext cx="1095356" cy="154638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2" name="Google Shape;512;p48"/>
          <p:cNvPicPr preferRelativeResize="0"/>
          <p:nvPr/>
        </p:nvPicPr>
        <p:blipFill rotWithShape="1">
          <a:blip r:embed="rId4">
            <a:alphaModFix/>
          </a:blip>
          <a:srcRect b="15538" l="55987" r="24052" t="45749"/>
          <a:stretch/>
        </p:blipFill>
        <p:spPr>
          <a:xfrm>
            <a:off x="3432656" y="3482811"/>
            <a:ext cx="1063144" cy="154638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" id="513" name="Google Shape;513;p48" title="MathEquation,#ffff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0175" y="1524000"/>
            <a:ext cx="157624" cy="187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" id="514" name="Google Shape;514;p48" title="MathEquation,#ffff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2575" y="1732413"/>
            <a:ext cx="157624" cy="187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" id="515" name="Google Shape;515;p48" title="MathEquation,#fffff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2974" y="1723750"/>
            <a:ext cx="157626" cy="2029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max + min) / 2" id="516" name="Google Shape;516;p48" title="MathEquation,#fffff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40350" y="2574550"/>
            <a:ext cx="1216338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(x,y) - C &gt; T" id="517" name="Google Shape;517;p48" title="MathEquation,#fffff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0608" y="3197200"/>
            <a:ext cx="1143392" cy="2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Пороговая фильтрация в OpenCV</a:t>
            </a:r>
            <a:endParaRPr/>
          </a:p>
        </p:txBody>
      </p:sp>
      <p:pic>
        <p:nvPicPr>
          <p:cNvPr id="523" name="Google Shape;52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Размытие и гистограммы</a:t>
            </a:r>
            <a:endParaRPr/>
          </a:p>
        </p:txBody>
      </p:sp>
      <p:sp>
        <p:nvSpPr>
          <p:cNvPr id="529" name="Google Shape;529;p50"/>
          <p:cNvSpPr txBox="1"/>
          <p:nvPr>
            <p:ph idx="1" type="body"/>
          </p:nvPr>
        </p:nvSpPr>
        <p:spPr>
          <a:xfrm>
            <a:off x="892425" y="2000875"/>
            <a:ext cx="3274500" cy="15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ru" sz="1200">
                <a:latin typeface="Times New Roman"/>
                <a:ea typeface="Times New Roman"/>
                <a:cs typeface="Times New Roman"/>
                <a:sym typeface="Times New Roman"/>
              </a:rPr>
              <a:t>src –  исходное изображение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ru" sz="1200">
                <a:latin typeface="Times New Roman"/>
                <a:ea typeface="Times New Roman"/>
                <a:cs typeface="Times New Roman"/>
                <a:sym typeface="Times New Roman"/>
              </a:rPr>
              <a:t>dst – конечное изображение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ru" sz="1200">
                <a:latin typeface="Times New Roman"/>
                <a:ea typeface="Times New Roman"/>
                <a:cs typeface="Times New Roman"/>
                <a:sym typeface="Times New Roman"/>
              </a:rPr>
              <a:t>Size( w, h ) – размер окна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ru" sz="1200">
                <a:latin typeface="Times New Roman"/>
                <a:ea typeface="Times New Roman"/>
                <a:cs typeface="Times New Roman"/>
                <a:sym typeface="Times New Roman"/>
              </a:rPr>
              <a:t>Point(-1, -1) – опорная точка окна. Отрицательные значения соответствуют центру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30" name="Google Shape;530;p50"/>
          <p:cNvCxnSpPr/>
          <p:nvPr/>
        </p:nvCxnSpPr>
        <p:spPr>
          <a:xfrm>
            <a:off x="4496425" y="1119950"/>
            <a:ext cx="0" cy="33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1" name="Google Shape;5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400" y="1136550"/>
            <a:ext cx="3260737" cy="91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2" name="Google Shape;532;p50"/>
          <p:cNvPicPr preferRelativeResize="0"/>
          <p:nvPr/>
        </p:nvPicPr>
        <p:blipFill rotWithShape="1">
          <a:blip r:embed="rId4">
            <a:alphaModFix/>
          </a:blip>
          <a:srcRect b="1471" l="2117" r="2078" t="5410"/>
          <a:stretch/>
        </p:blipFill>
        <p:spPr>
          <a:xfrm>
            <a:off x="2202199" y="3170000"/>
            <a:ext cx="1763275" cy="1816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3" name="Google Shape;53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0"/>
          <p:cNvSpPr txBox="1"/>
          <p:nvPr/>
        </p:nvSpPr>
        <p:spPr>
          <a:xfrm>
            <a:off x="4216325" y="4555550"/>
            <a:ext cx="4587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Документация по другим типам размытия</a:t>
            </a:r>
            <a:br>
              <a:rPr lang="ru" sz="1200">
                <a:latin typeface="Lato"/>
                <a:ea typeface="Lato"/>
                <a:cs typeface="Lato"/>
                <a:sym typeface="Lato"/>
              </a:rPr>
            </a:br>
            <a:r>
              <a:rPr lang="ru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Документация по гистограммам с разбором кода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5" name="Google Shape;535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0300" y="1136550"/>
            <a:ext cx="4276025" cy="1601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6" name="Google Shape;536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50288" y="2811872"/>
            <a:ext cx="3662983" cy="16694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Пороговая сегментация</a:t>
            </a:r>
            <a:endParaRPr/>
          </a:p>
        </p:txBody>
      </p:sp>
      <p:sp>
        <p:nvSpPr>
          <p:cNvPr id="542" name="Google Shape;542;p51"/>
          <p:cNvSpPr txBox="1"/>
          <p:nvPr>
            <p:ph idx="1" type="body"/>
          </p:nvPr>
        </p:nvSpPr>
        <p:spPr>
          <a:xfrm>
            <a:off x="312625" y="2013700"/>
            <a:ext cx="2701500" cy="18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cv::ThresholdTypes</a:t>
            </a:r>
            <a:r>
              <a:rPr lang="ru"/>
              <a:t> 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Char char="●"/>
            </a:pP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cv.THRESH_BINARY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5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Char char="●"/>
            </a:pP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cv.THRESH_BINARY_INV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7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Char char="●"/>
            </a:pP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cv.THRESH_TRUNC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9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Char char="●"/>
            </a:pP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cv.THRESH_TOZERO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1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Char char="●"/>
            </a:pP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cv.THRESH_TOZERO_INV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Char char="●"/>
            </a:pP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cv::THRESH_OTSU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Char char="●"/>
            </a:pP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cv::THRESH_TRIANGLE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5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5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78625" y="946225"/>
            <a:ext cx="4852274" cy="9853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4" name="Google Shape;544;p5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792137" y="2132550"/>
            <a:ext cx="3838775" cy="27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1"/>
          <p:cNvSpPr txBox="1"/>
          <p:nvPr/>
        </p:nvSpPr>
        <p:spPr>
          <a:xfrm>
            <a:off x="6749750" y="946225"/>
            <a:ext cx="2165100" cy="3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случаях Оцу и “Треугольника” функция определяет оптимальное пороговое значение, и использует его вместо указанного порога. Функция возвращает вычисленное пороговое значение. </a:t>
            </a:r>
            <a:endParaRPr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настоящее время эти методы реализованы только для 8-битных изображений.</a:t>
            </a:r>
            <a:endParaRPr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6" name="Google Shape;546;p5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занятия</a:t>
            </a:r>
            <a:endParaRPr/>
          </a:p>
        </p:txBody>
      </p:sp>
      <p:sp>
        <p:nvSpPr>
          <p:cNvPr id="188" name="Google Shape;188;p16"/>
          <p:cNvSpPr txBox="1"/>
          <p:nvPr>
            <p:ph idx="2" type="body"/>
          </p:nvPr>
        </p:nvSpPr>
        <p:spPr>
          <a:xfrm>
            <a:off x="3358850" y="549450"/>
            <a:ext cx="4966200" cy="40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Введение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Область применения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Основные понятия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Способы обозначения областей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Алгоритмы: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P-tile Thresholding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Iterative Optimal Thresholding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Otsu Method (1979)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Triangle algorithm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Gaussian Mixture Modelling (GMM)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Adaptive Thresholding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Пороговая фильтрация в OpenCV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Адаптивная п</a:t>
            </a:r>
            <a:r>
              <a:rPr lang="ru"/>
              <a:t>ороговая сегментация</a:t>
            </a:r>
            <a:endParaRPr/>
          </a:p>
        </p:txBody>
      </p:sp>
      <p:pic>
        <p:nvPicPr>
          <p:cNvPr id="552" name="Google Shape;5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450" y="1248700"/>
            <a:ext cx="3150675" cy="13230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4" name="Google Shape;554;p52"/>
          <p:cNvSpPr txBox="1"/>
          <p:nvPr/>
        </p:nvSpPr>
        <p:spPr>
          <a:xfrm>
            <a:off x="5309425" y="987375"/>
            <a:ext cx="3575700" cy="3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Имеется три «специальных» входных параметра и только один выходной аргумент.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Adaptive Method - решает, как рассчитывается пороговое значение.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" sz="1100" u="sng">
                <a:solidFill>
                  <a:schemeClr val="hlink"/>
                </a:solidFill>
                <a:hlinkClick r:id="rId5"/>
              </a:rPr>
              <a:t>cv.ADAPTIVE_THRESH_MEAN_C</a:t>
            </a:r>
            <a:r>
              <a:rPr lang="ru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– </a:t>
            </a:r>
            <a:r>
              <a:rPr lang="ru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пороговое </a:t>
            </a:r>
            <a:br>
              <a:rPr lang="ru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значение является средним значением </a:t>
            </a:r>
            <a:br>
              <a:rPr lang="ru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окрестности.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" sz="1100" u="sng">
                <a:solidFill>
                  <a:schemeClr val="hlink"/>
                </a:solidFill>
                <a:hlinkClick r:id="rId6"/>
              </a:rPr>
              <a:t>cv.ADAPTIVE_THRESH_GAUSSIAN_</a:t>
            </a:r>
            <a:r>
              <a:rPr lang="ru" sz="1100" u="sng">
                <a:solidFill>
                  <a:schemeClr val="hlink"/>
                </a:solidFill>
                <a:hlinkClick r:id="rId7"/>
              </a:rPr>
              <a:t>C</a:t>
            </a:r>
            <a:r>
              <a:rPr lang="ru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– </a:t>
            </a:r>
            <a:r>
              <a:rPr lang="ru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пороговое </a:t>
            </a:r>
            <a:br>
              <a:rPr lang="ru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значение представляет собой взвешенную </a:t>
            </a:r>
            <a:br>
              <a:rPr lang="ru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сумму значений окрестностей, где веса </a:t>
            </a:r>
            <a:br>
              <a:rPr lang="ru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представляют собой гауссово окно.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Size - определяет размер окрестности.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- это просто константа, которая вычитается из вычисленного среднего или взвешенного среднего.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5" name="Google Shape;555;p52"/>
          <p:cNvPicPr preferRelativeResize="0"/>
          <p:nvPr/>
        </p:nvPicPr>
        <p:blipFill rotWithShape="1">
          <a:blip r:embed="rId8">
            <a:alphaModFix/>
          </a:blip>
          <a:srcRect b="0" l="0" r="0" t="51195"/>
          <a:stretch/>
        </p:blipFill>
        <p:spPr>
          <a:xfrm>
            <a:off x="2008525" y="2843000"/>
            <a:ext cx="3150675" cy="1633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6" name="Google Shape;556;p52"/>
          <p:cNvPicPr preferRelativeResize="0"/>
          <p:nvPr/>
        </p:nvPicPr>
        <p:blipFill rotWithShape="1">
          <a:blip r:embed="rId9">
            <a:alphaModFix/>
          </a:blip>
          <a:srcRect b="50169" l="0" r="50317" t="0"/>
          <a:stretch/>
        </p:blipFill>
        <p:spPr>
          <a:xfrm>
            <a:off x="301750" y="1460250"/>
            <a:ext cx="1440400" cy="15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2"/>
          <p:cNvPicPr preferRelativeResize="0"/>
          <p:nvPr/>
        </p:nvPicPr>
        <p:blipFill rotWithShape="1">
          <a:blip r:embed="rId10">
            <a:alphaModFix/>
          </a:blip>
          <a:srcRect b="50864" l="49254" r="0" t="0"/>
          <a:stretch/>
        </p:blipFill>
        <p:spPr>
          <a:xfrm>
            <a:off x="301750" y="2994850"/>
            <a:ext cx="1440400" cy="14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2"/>
          <p:cNvSpPr txBox="1"/>
          <p:nvPr/>
        </p:nvSpPr>
        <p:spPr>
          <a:xfrm>
            <a:off x="5350875" y="4539950"/>
            <a:ext cx="2564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1"/>
              </a:rPr>
              <a:t>Документация по сегментации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Угрозы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Предложения</a:t>
            </a:r>
            <a:endParaRPr/>
          </a:p>
        </p:txBody>
      </p:sp>
      <p:pic>
        <p:nvPicPr>
          <p:cNvPr id="564" name="Google Shape;5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</a:t>
            </a:r>
            <a:endParaRPr/>
          </a:p>
        </p:txBody>
      </p:sp>
      <p:pic>
        <p:nvPicPr>
          <p:cNvPr id="195" name="Google Shape;1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</a:t>
            </a:r>
            <a:endParaRPr/>
          </a:p>
        </p:txBody>
      </p:sp>
      <p:sp>
        <p:nvSpPr>
          <p:cNvPr id="201" name="Google Shape;201;p18"/>
          <p:cNvSpPr txBox="1"/>
          <p:nvPr>
            <p:ph idx="1" type="body"/>
          </p:nvPr>
        </p:nvSpPr>
        <p:spPr>
          <a:xfrm>
            <a:off x="1297500" y="1003425"/>
            <a:ext cx="7038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latin typeface="Arial"/>
                <a:ea typeface="Arial"/>
                <a:cs typeface="Arial"/>
                <a:sym typeface="Arial"/>
              </a:rPr>
              <a:t>Сегментация изображения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 – процесс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 разбиения цифрового изображения на множество сегментов (наборы пикселей или суперпикселей).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ru">
                <a:latin typeface="Arial"/>
                <a:ea typeface="Arial"/>
                <a:cs typeface="Arial"/>
                <a:sym typeface="Arial"/>
              </a:rPr>
              <a:t>Целью сегментации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 является упрощение и/или замена информации изображения на что-то более репрезентативное (то с чем проще работать и анализировать)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837" y="2439000"/>
            <a:ext cx="4720325" cy="23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Области применения</a:t>
            </a:r>
            <a:endParaRPr/>
          </a:p>
        </p:txBody>
      </p:sp>
      <p:pic>
        <p:nvPicPr>
          <p:cNvPr id="209" name="Google Shape;2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0"/>
          <p:cNvSpPr txBox="1"/>
          <p:nvPr/>
        </p:nvSpPr>
        <p:spPr>
          <a:xfrm>
            <a:off x="7466375" y="2497075"/>
            <a:ext cx="47784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0"/>
          <p:cNvSpPr txBox="1"/>
          <p:nvPr/>
        </p:nvSpPr>
        <p:spPr>
          <a:xfrm>
            <a:off x="1297500" y="1117525"/>
            <a:ext cx="75648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изображений по содержанию</a:t>
            </a: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(англ. Content-based image retrieval (CBIR)) — раздел компьютерного зрения, решающий задачу поиска изображений, которые имеют требуемое содержание, в большом наборе цифровых изображений.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/>
              <a:t>Поиск изображений по содержанию</a:t>
            </a:r>
            <a:endParaRPr/>
          </a:p>
        </p:txBody>
      </p:sp>
      <p:pic>
        <p:nvPicPr>
          <p:cNvPr id="218" name="Google Shape;2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8725" y="1938350"/>
            <a:ext cx="5783474" cy="30060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9" name="Google Shape;219;p20"/>
          <p:cNvSpPr txBox="1"/>
          <p:nvPr/>
        </p:nvSpPr>
        <p:spPr>
          <a:xfrm>
            <a:off x="232275" y="1991025"/>
            <a:ext cx="2696100" cy="24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Алгоритм поиска должен анализировать содержание изображения, например, цвет представленных на нём объектов, их форму, текстуру, композицию сцены. При отсутствии возможности проанализировать сцену при поиске рассматриваются метаданные: ключевые слова, метки.</a:t>
            </a:r>
            <a:endParaRPr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4539950"/>
            <a:ext cx="1823802" cy="5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1"/>
          <p:cNvSpPr txBox="1"/>
          <p:nvPr/>
        </p:nvSpPr>
        <p:spPr>
          <a:xfrm>
            <a:off x="7466375" y="2497075"/>
            <a:ext cx="47784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ru"/>
              <a:t>Медицина</a:t>
            </a:r>
            <a:endParaRPr/>
          </a:p>
        </p:txBody>
      </p:sp>
      <p:pic>
        <p:nvPicPr>
          <p:cNvPr id="227" name="Google Shape;2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400" y="1000900"/>
            <a:ext cx="2857500" cy="1762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p21"/>
          <p:cNvSpPr txBox="1"/>
          <p:nvPr/>
        </p:nvSpPr>
        <p:spPr>
          <a:xfrm>
            <a:off x="1143550" y="2774075"/>
            <a:ext cx="31443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Сегментация опухолей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1825" y="2571750"/>
            <a:ext cx="2717610" cy="17842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" name="Google Shape;230;p21"/>
          <p:cNvSpPr txBox="1"/>
          <p:nvPr/>
        </p:nvSpPr>
        <p:spPr>
          <a:xfrm>
            <a:off x="5192100" y="4355975"/>
            <a:ext cx="31443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Сегментация костей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5202" y="393750"/>
            <a:ext cx="2001462" cy="16914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" name="Google Shape;232;p21"/>
          <p:cNvSpPr txBox="1"/>
          <p:nvPr/>
        </p:nvSpPr>
        <p:spPr>
          <a:xfrm>
            <a:off x="5192100" y="2085175"/>
            <a:ext cx="31443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Измерение плотности поврежденного хряща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3" name="Google Shape;23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7302" y="3235700"/>
            <a:ext cx="1674810" cy="16914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21"/>
          <p:cNvSpPr txBox="1"/>
          <p:nvPr/>
        </p:nvSpPr>
        <p:spPr>
          <a:xfrm>
            <a:off x="937000" y="3894813"/>
            <a:ext cx="25803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Ульразвуковые исследования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